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84" r:id="rId6"/>
    <p:sldId id="332" r:id="rId7"/>
    <p:sldId id="259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3" r:id="rId18"/>
    <p:sldId id="269" r:id="rId19"/>
    <p:sldId id="270" r:id="rId20"/>
    <p:sldId id="271" r:id="rId21"/>
    <p:sldId id="277" r:id="rId22"/>
    <p:sldId id="276" r:id="rId23"/>
    <p:sldId id="273" r:id="rId24"/>
    <p:sldId id="275" r:id="rId25"/>
    <p:sldId id="278" r:id="rId26"/>
    <p:sldId id="272" r:id="rId27"/>
    <p:sldId id="279" r:id="rId28"/>
    <p:sldId id="280" r:id="rId29"/>
    <p:sldId id="281" r:id="rId30"/>
    <p:sldId id="282" r:id="rId31"/>
    <p:sldId id="285" r:id="rId32"/>
    <p:sldId id="286" r:id="rId33"/>
    <p:sldId id="287" r:id="rId34"/>
    <p:sldId id="304" r:id="rId35"/>
    <p:sldId id="306" r:id="rId36"/>
    <p:sldId id="331" r:id="rId37"/>
    <p:sldId id="294" r:id="rId38"/>
    <p:sldId id="288" r:id="rId39"/>
    <p:sldId id="296" r:id="rId40"/>
    <p:sldId id="297" r:id="rId41"/>
    <p:sldId id="295" r:id="rId42"/>
    <p:sldId id="333" r:id="rId43"/>
    <p:sldId id="334" r:id="rId44"/>
    <p:sldId id="289" r:id="rId45"/>
    <p:sldId id="290" r:id="rId46"/>
    <p:sldId id="291" r:id="rId47"/>
    <p:sldId id="292" r:id="rId48"/>
    <p:sldId id="293" r:id="rId49"/>
    <p:sldId id="308" r:id="rId50"/>
    <p:sldId id="307" r:id="rId51"/>
    <p:sldId id="309" r:id="rId52"/>
    <p:sldId id="298" r:id="rId53"/>
    <p:sldId id="299" r:id="rId54"/>
    <p:sldId id="300" r:id="rId55"/>
    <p:sldId id="301" r:id="rId56"/>
    <p:sldId id="302" r:id="rId57"/>
    <p:sldId id="303" r:id="rId58"/>
    <p:sldId id="323" r:id="rId59"/>
    <p:sldId id="310" r:id="rId60"/>
    <p:sldId id="311" r:id="rId61"/>
    <p:sldId id="312" r:id="rId62"/>
    <p:sldId id="313" r:id="rId63"/>
    <p:sldId id="324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5" r:id="rId74"/>
    <p:sldId id="326" r:id="rId75"/>
    <p:sldId id="327" r:id="rId76"/>
    <p:sldId id="328" r:id="rId77"/>
    <p:sldId id="329" r:id="rId78"/>
    <p:sldId id="33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Russell" initials="AR" lastIdx="1" clrIdx="0">
    <p:extLst>
      <p:ext uri="{19B8F6BF-5375-455C-9EA6-DF929625EA0E}">
        <p15:presenceInfo xmlns:p15="http://schemas.microsoft.com/office/powerpoint/2012/main" userId="61b24807878893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4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64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06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9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9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9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9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39574-4B7C-4771-A5E1-E61F769DEA6F}" type="datetimeFigureOut">
              <a:rPr lang="en-US" smtClean="0"/>
              <a:t>7/25/2017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FB32F-1FA6-4B0E-8571-7ED5DBD402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24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okeo.com/opt_out/new" TargetMode="External"/><Relationship Id="rId7" Type="http://schemas.openxmlformats.org/officeDocument/2006/relationships/hyperlink" Target="https://www.accutellus.com/opt_out_request.php" TargetMode="External"/><Relationship Id="rId2" Type="http://schemas.openxmlformats.org/officeDocument/2006/relationships/hyperlink" Target="http://peoplefinders.com/man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oplesmart.com/optout-go" TargetMode="External"/><Relationship Id="rId5" Type="http://schemas.openxmlformats.org/officeDocument/2006/relationships/hyperlink" Target="https://www.phonedetective.com/PD.aspx?_act=OptOut" TargetMode="External"/><Relationship Id="rId4" Type="http://schemas.openxmlformats.org/officeDocument/2006/relationships/hyperlink" Target="http://www.whitepages.com/suppression_reques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workadvertising.org/choices" TargetMode="External"/><Relationship Id="rId7" Type="http://schemas.openxmlformats.org/officeDocument/2006/relationships/hyperlink" Target="https://www.epsilon.com/en_US/consumer-information/consumer-preference-center.html" TargetMode="External"/><Relationship Id="rId2" Type="http://schemas.openxmlformats.org/officeDocument/2006/relationships/hyperlink" Target="http://www.ebureau.com/privacy-center/opt-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s-dm.com/cgi/optoutemps.php" TargetMode="External"/><Relationship Id="rId5" Type="http://schemas.openxmlformats.org/officeDocument/2006/relationships/hyperlink" Target="https://dashboard.towerdata.com/optout/" TargetMode="External"/><Relationship Id="rId4" Type="http://schemas.openxmlformats.org/officeDocument/2006/relationships/hyperlink" Target="http://www.peekyou.com/about/contact/optou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sapps.acxiom.com/optout/optout.aspx" TargetMode="External"/><Relationship Id="rId2" Type="http://schemas.openxmlformats.org/officeDocument/2006/relationships/hyperlink" Target="https://www.intelius.com/opt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rldprivacyforum.org/2013/12/data-brokers-opt-out/" TargetMode="External"/><Relationship Id="rId5" Type="http://schemas.openxmlformats.org/officeDocument/2006/relationships/hyperlink" Target="http://bluekai.com/offlineoptout/" TargetMode="External"/><Relationship Id="rId4" Type="http://schemas.openxmlformats.org/officeDocument/2006/relationships/hyperlink" Target="http://www.corelogic.com/downloadable-docs/teletrack-out-opt-form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hacker do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03" y="0"/>
            <a:ext cx="4584525" cy="354148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7000"/>
              </a:srgbClr>
            </a:outerShdw>
            <a:reflection stA="74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4106503"/>
            <a:ext cx="8694057" cy="2751497"/>
          </a:xfrm>
          <a:effectLst>
            <a:reflection stA="45000" endPos="1000" dist="50800" dir="5400000" sy="-100000" algn="bl" rotWithShape="0"/>
          </a:effectLst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latin typeface="+mn-lt"/>
              </a:rPr>
              <a:t>Building Google </a:t>
            </a:r>
            <a:br>
              <a:rPr lang="en-US" sz="8000" dirty="0" smtClean="0">
                <a:latin typeface="+mn-lt"/>
              </a:rPr>
            </a:br>
            <a:r>
              <a:rPr lang="en-US" sz="8000" dirty="0" smtClean="0">
                <a:latin typeface="+mn-lt"/>
              </a:rPr>
              <a:t>             for </a:t>
            </a:r>
            <a:br>
              <a:rPr lang="en-US" sz="8000" dirty="0" smtClean="0">
                <a:latin typeface="+mn-lt"/>
              </a:rPr>
            </a:br>
            <a:r>
              <a:rPr lang="en-US" sz="8000" dirty="0" smtClean="0">
                <a:latin typeface="+mn-lt"/>
              </a:rPr>
              <a:t>Criminal </a:t>
            </a:r>
            <a:r>
              <a:rPr lang="en-US" sz="8000" dirty="0">
                <a:latin typeface="+mn-lt"/>
              </a:rPr>
              <a:t>E</a:t>
            </a:r>
            <a:r>
              <a:rPr lang="en-US" sz="8000" dirty="0" smtClean="0">
                <a:latin typeface="+mn-lt"/>
              </a:rPr>
              <a:t>nterprises</a:t>
            </a:r>
            <a:endParaRPr lang="en-US" sz="8000" dirty="0">
              <a:latin typeface="+mn-lt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0" y="34337"/>
            <a:ext cx="6852389" cy="132007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Author: Anthony Russell </a:t>
            </a:r>
          </a:p>
          <a:p>
            <a:pPr algn="l"/>
            <a:r>
              <a:rPr lang="en-US" sz="2800" dirty="0" smtClean="0"/>
              <a:t>@DotNetRussell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15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503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How do we start becoming private?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27" y="1170532"/>
            <a:ext cx="10515600" cy="4351338"/>
          </a:xfrm>
        </p:spPr>
        <p:txBody>
          <a:bodyPr>
            <a:noAutofit/>
          </a:bodyPr>
          <a:lstStyle/>
          <a:p>
            <a:pPr lvl="1"/>
            <a:r>
              <a:rPr lang="en-US" sz="3200" dirty="0" smtClean="0">
                <a:solidFill>
                  <a:srgbClr val="00B0F0"/>
                </a:solidFill>
              </a:rPr>
              <a:t>Opt Out </a:t>
            </a:r>
            <a:r>
              <a:rPr lang="en-US" sz="3200" dirty="0" smtClean="0"/>
              <a:t>of All the Things</a:t>
            </a:r>
          </a:p>
          <a:p>
            <a:pPr lvl="1"/>
            <a:r>
              <a:rPr lang="en-US" sz="3600" dirty="0" smtClean="0">
                <a:solidFill>
                  <a:srgbClr val="00B0F0"/>
                </a:solidFill>
              </a:rPr>
              <a:t>Scrubbed social media </a:t>
            </a:r>
            <a:r>
              <a:rPr lang="en-US" sz="3600" dirty="0" smtClean="0"/>
              <a:t>of personal info</a:t>
            </a:r>
          </a:p>
          <a:p>
            <a:pPr lvl="2"/>
            <a:r>
              <a:rPr lang="en-US" sz="3600" dirty="0" smtClean="0"/>
              <a:t>Muddy the water</a:t>
            </a:r>
          </a:p>
          <a:p>
            <a:pPr lvl="1"/>
            <a:r>
              <a:rPr lang="en-US" sz="3600" dirty="0" smtClean="0">
                <a:solidFill>
                  <a:srgbClr val="00B0F0"/>
                </a:solidFill>
              </a:rPr>
              <a:t>Emails</a:t>
            </a:r>
          </a:p>
          <a:p>
            <a:pPr lvl="2"/>
            <a:r>
              <a:rPr lang="en-US" sz="3600" dirty="0" smtClean="0"/>
              <a:t>Scrubbed all emails against HIBP and dumped old emails</a:t>
            </a:r>
          </a:p>
          <a:p>
            <a:pPr lvl="1"/>
            <a:r>
              <a:rPr lang="en-US" sz="3600" dirty="0" smtClean="0">
                <a:solidFill>
                  <a:srgbClr val="00B0F0"/>
                </a:solidFill>
              </a:rPr>
              <a:t>Do not call </a:t>
            </a:r>
            <a:r>
              <a:rPr lang="en-US" sz="3600" dirty="0" smtClean="0"/>
              <a:t>list</a:t>
            </a:r>
          </a:p>
          <a:p>
            <a:pPr lvl="1"/>
            <a:r>
              <a:rPr lang="en-US" sz="3600" dirty="0" smtClean="0">
                <a:solidFill>
                  <a:srgbClr val="00B0F0"/>
                </a:solidFill>
              </a:rPr>
              <a:t>Uninstalled all apps </a:t>
            </a:r>
            <a:r>
              <a:rPr lang="en-US" sz="3600" dirty="0" smtClean="0"/>
              <a:t>that require wonky permissions</a:t>
            </a:r>
          </a:p>
          <a:p>
            <a:pPr lvl="1"/>
            <a:r>
              <a:rPr lang="en-US" sz="3600" dirty="0" smtClean="0"/>
              <a:t>Researched </a:t>
            </a:r>
            <a:r>
              <a:rPr lang="en-US" sz="3600" dirty="0" smtClean="0">
                <a:solidFill>
                  <a:srgbClr val="00B0F0"/>
                </a:solidFill>
              </a:rPr>
              <a:t>cleanup services </a:t>
            </a:r>
            <a:r>
              <a:rPr lang="en-US" sz="3600" dirty="0" smtClean="0"/>
              <a:t>(garbage)</a:t>
            </a:r>
          </a:p>
        </p:txBody>
      </p:sp>
    </p:spTree>
    <p:extLst>
      <p:ext uri="{BB962C8B-B14F-4D97-AF65-F5344CB8AC3E}">
        <p14:creationId xmlns:p14="http://schemas.microsoft.com/office/powerpoint/2010/main" val="1104573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 opted out…..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57" y="0"/>
            <a:ext cx="5733143" cy="42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7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And opted out….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/>
              <a:t>PeopleFinders Opt-out</a:t>
            </a:r>
          </a:p>
          <a:p>
            <a:pPr lvl="1" fontAlgn="ctr"/>
            <a:r>
              <a:rPr lang="en-US" dirty="0">
                <a:hlinkClick r:id="rId2"/>
              </a:rPr>
              <a:t>http://peoplefinders.com/manage</a:t>
            </a:r>
            <a:r>
              <a:rPr lang="en-US" dirty="0"/>
              <a:t> (Find your account and then follow the instr)</a:t>
            </a:r>
          </a:p>
          <a:p>
            <a:pPr fontAlgn="ctr"/>
            <a:r>
              <a:rPr lang="en-US" dirty="0"/>
              <a:t>Spokeo opt-out</a:t>
            </a:r>
          </a:p>
          <a:p>
            <a:pPr lvl="1" fontAlgn="ctr"/>
            <a:r>
              <a:rPr lang="en-US" dirty="0">
                <a:hlinkClick r:id="rId3"/>
              </a:rPr>
              <a:t>http://www.spokeo.com/opt_out/new</a:t>
            </a:r>
            <a:endParaRPr lang="en-US" dirty="0"/>
          </a:p>
          <a:p>
            <a:pPr fontAlgn="ctr"/>
            <a:r>
              <a:rPr lang="en-US" dirty="0"/>
              <a:t>WhitePages opt-out</a:t>
            </a:r>
          </a:p>
          <a:p>
            <a:pPr lvl="1" fontAlgn="ctr"/>
            <a:r>
              <a:rPr lang="en-US" dirty="0">
                <a:hlinkClick r:id="rId4"/>
              </a:rPr>
              <a:t>http://www.whitepages.com/suppression_requests</a:t>
            </a:r>
            <a:endParaRPr lang="en-US" dirty="0"/>
          </a:p>
          <a:p>
            <a:pPr fontAlgn="ctr"/>
            <a:r>
              <a:rPr lang="en-US" dirty="0"/>
              <a:t>Phone Detective opt-out</a:t>
            </a:r>
          </a:p>
          <a:p>
            <a:pPr lvl="1" fontAlgn="ctr"/>
            <a:r>
              <a:rPr lang="en-US" dirty="0">
                <a:hlinkClick r:id="rId5"/>
              </a:rPr>
              <a:t>https://www.phonedetective.com/PD.aspx?_act=OptOut</a:t>
            </a:r>
            <a:endParaRPr lang="en-US" dirty="0"/>
          </a:p>
          <a:p>
            <a:pPr fontAlgn="ctr"/>
            <a:r>
              <a:rPr lang="en-US" dirty="0"/>
              <a:t>People Smart  opt-out</a:t>
            </a:r>
          </a:p>
          <a:p>
            <a:pPr lvl="1" fontAlgn="ctr"/>
            <a:r>
              <a:rPr lang="en-US" dirty="0">
                <a:hlinkClick r:id="rId6"/>
              </a:rPr>
              <a:t>https://www.peoplesmart.com/optout-go</a:t>
            </a:r>
            <a:endParaRPr lang="en-US" dirty="0"/>
          </a:p>
          <a:p>
            <a:pPr fontAlgn="ctr"/>
            <a:r>
              <a:rPr lang="en-US" dirty="0"/>
              <a:t>Accutellus opt-out</a:t>
            </a:r>
          </a:p>
          <a:p>
            <a:pPr lvl="1" fontAlgn="ctr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www.accutellus.com/opt_out_request.php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41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And opted </a:t>
            </a:r>
            <a:r>
              <a:rPr lang="en-US" dirty="0" smtClean="0">
                <a:solidFill>
                  <a:srgbClr val="00B0F0"/>
                </a:solidFill>
              </a:rPr>
              <a:t>out more….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ctr"/>
            <a:r>
              <a:rPr lang="en-US" dirty="0"/>
              <a:t>Ebureau – Opt-Out</a:t>
            </a:r>
          </a:p>
          <a:p>
            <a:pPr lvl="1" fontAlgn="ctr"/>
            <a:r>
              <a:rPr lang="en-US" dirty="0">
                <a:hlinkClick r:id="rId2"/>
              </a:rPr>
              <a:t>http://www.ebureau.com/privacy-center/opt-out</a:t>
            </a:r>
            <a:endParaRPr lang="en-US" dirty="0"/>
          </a:p>
          <a:p>
            <a:pPr fontAlgn="ctr"/>
            <a:r>
              <a:rPr lang="en-US" dirty="0"/>
              <a:t>NAI – Opt-Out</a:t>
            </a:r>
          </a:p>
          <a:p>
            <a:pPr lvl="1" fontAlgn="ctr"/>
            <a:r>
              <a:rPr lang="en-US" dirty="0">
                <a:hlinkClick r:id="rId3"/>
              </a:rPr>
              <a:t>http://www.networkadvertising.org/choices</a:t>
            </a:r>
            <a:r>
              <a:rPr lang="en-US" dirty="0"/>
              <a:t> </a:t>
            </a:r>
          </a:p>
          <a:p>
            <a:pPr fontAlgn="ctr"/>
            <a:r>
              <a:rPr lang="en-US" dirty="0"/>
              <a:t>PeekYou – Opt-Out</a:t>
            </a:r>
          </a:p>
          <a:p>
            <a:pPr lvl="1" fontAlgn="ctr"/>
            <a:r>
              <a:rPr lang="en-US" dirty="0">
                <a:hlinkClick r:id="rId4"/>
              </a:rPr>
              <a:t>http://www.peekyou.com/about/contact/optout/</a:t>
            </a:r>
            <a:endParaRPr lang="en-US" dirty="0"/>
          </a:p>
          <a:p>
            <a:pPr fontAlgn="ctr"/>
            <a:r>
              <a:rPr lang="en-US" dirty="0"/>
              <a:t>TowerData (Rapleaf) – Opt-Out</a:t>
            </a:r>
          </a:p>
          <a:p>
            <a:pPr lvl="1" fontAlgn="ctr"/>
            <a:r>
              <a:rPr lang="en-US" dirty="0">
                <a:hlinkClick r:id="rId5"/>
              </a:rPr>
              <a:t>https://dashboard.towerdata.com/optout/</a:t>
            </a:r>
            <a:endParaRPr lang="en-US" dirty="0"/>
          </a:p>
          <a:p>
            <a:pPr fontAlgn="ctr"/>
            <a:r>
              <a:rPr lang="en-US" dirty="0"/>
              <a:t>DMAChoice Opt-Out (Covers all DMA participants for 6 years)</a:t>
            </a:r>
          </a:p>
          <a:p>
            <a:pPr lvl="1" fontAlgn="ctr"/>
            <a:r>
              <a:rPr lang="en-US" dirty="0">
                <a:hlinkClick r:id="rId6"/>
              </a:rPr>
              <a:t>https://www.ims-dm.com/cgi/optoutemps.php</a:t>
            </a:r>
            <a:r>
              <a:rPr lang="en-US" dirty="0"/>
              <a:t> </a:t>
            </a:r>
          </a:p>
          <a:p>
            <a:pPr fontAlgn="ctr"/>
            <a:r>
              <a:rPr lang="en-US" dirty="0"/>
              <a:t>Epsilon Opt-Out</a:t>
            </a:r>
          </a:p>
          <a:p>
            <a:pPr lvl="1" fontAlgn="ctr"/>
            <a:r>
              <a:rPr lang="en-US" dirty="0">
                <a:hlinkClick r:id="rId7"/>
              </a:rPr>
              <a:t>https://www.epsilon.com/en_US/consumer-information/consumer-preference-center.html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37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And </a:t>
            </a:r>
            <a:r>
              <a:rPr lang="en-US" dirty="0" smtClean="0">
                <a:solidFill>
                  <a:srgbClr val="00B0F0"/>
                </a:solidFill>
              </a:rPr>
              <a:t>more….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 smtClean="0"/>
              <a:t>Intellus</a:t>
            </a:r>
          </a:p>
          <a:p>
            <a:pPr lvl="1" fontAlgn="ctr"/>
            <a:r>
              <a:rPr lang="en-US" dirty="0">
                <a:hlinkClick r:id="rId2"/>
              </a:rPr>
              <a:t>https://www.intelius.com/optout</a:t>
            </a:r>
            <a:endParaRPr lang="en-US" dirty="0"/>
          </a:p>
          <a:p>
            <a:pPr fontAlgn="ctr"/>
            <a:r>
              <a:rPr lang="en-US" dirty="0"/>
              <a:t>Acxiom Opt-Out</a:t>
            </a:r>
          </a:p>
          <a:p>
            <a:pPr lvl="1" fontAlgn="ctr"/>
            <a:r>
              <a:rPr lang="en-US" dirty="0">
                <a:hlinkClick r:id="rId3"/>
              </a:rPr>
              <a:t>https://isapps.acxiom.com/optout/optout.aspx</a:t>
            </a:r>
            <a:r>
              <a:rPr lang="en-US" dirty="0"/>
              <a:t> </a:t>
            </a:r>
          </a:p>
          <a:p>
            <a:pPr fontAlgn="ctr"/>
            <a:r>
              <a:rPr lang="en-US" dirty="0"/>
              <a:t>CoreLogic Opt-Out</a:t>
            </a:r>
          </a:p>
          <a:p>
            <a:pPr lvl="1" fontAlgn="ctr"/>
            <a:r>
              <a:rPr lang="en-US" dirty="0">
                <a:hlinkClick r:id="rId4"/>
              </a:rPr>
              <a:t>http://www.corelogic.com/downloadable-docs/teletrack-out-opt-form.pdf</a:t>
            </a:r>
            <a:endParaRPr lang="en-US" dirty="0"/>
          </a:p>
          <a:p>
            <a:pPr fontAlgn="ctr"/>
            <a:r>
              <a:rPr lang="en-US" dirty="0"/>
              <a:t>BlueKai – DataLogix – Oracle Data Cloud | Opt-Out</a:t>
            </a:r>
          </a:p>
          <a:p>
            <a:pPr lvl="1" fontAlgn="ctr"/>
            <a:r>
              <a:rPr lang="en-US" dirty="0">
                <a:hlinkClick r:id="rId5"/>
              </a:rPr>
              <a:t>http://bluekai.com/offlineoptout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pPr fontAlgn="ctr"/>
            <a:r>
              <a:rPr lang="en-US" dirty="0"/>
              <a:t>DataBrokers Site</a:t>
            </a:r>
          </a:p>
          <a:p>
            <a:pPr lvl="1" fontAlgn="ctr"/>
            <a:r>
              <a:rPr lang="en-US" dirty="0">
                <a:hlinkClick r:id="rId6"/>
              </a:rPr>
              <a:t>https://www.worldprivacyforum.org/2013/12/data-brokers-opt-out/</a:t>
            </a:r>
            <a:r>
              <a:rPr lang="en-US" dirty="0"/>
              <a:t> </a:t>
            </a:r>
          </a:p>
          <a:p>
            <a:pPr lvl="1"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91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515" y="3125855"/>
            <a:ext cx="10515600" cy="2852737"/>
          </a:xfrm>
        </p:spPr>
        <p:txBody>
          <a:bodyPr/>
          <a:lstStyle/>
          <a:p>
            <a:r>
              <a:rPr lang="en-US" dirty="0" smtClean="0"/>
              <a:t>Unfortunately 6 months later I’m still getting emails for dick pills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0"/>
            <a:ext cx="46672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53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251" y="334913"/>
            <a:ext cx="6782937" cy="147093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Maybe I need a different approach…</a:t>
            </a:r>
            <a:endParaRPr lang="en-US" sz="44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135271" y="1505592"/>
            <a:ext cx="7581385" cy="1863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+mn-lt"/>
              </a:rPr>
              <a:t>Maybe if I build a tool that does what they do…. </a:t>
            </a:r>
            <a:endParaRPr lang="en-US" sz="4400" dirty="0">
              <a:latin typeface="+mn-lt"/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450376" y="4005263"/>
            <a:ext cx="11539236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+mn-lt"/>
              </a:rPr>
              <a:t>… but abuses the data instead of sell it for profit… </a:t>
            </a:r>
          </a:p>
          <a:p>
            <a:endParaRPr lang="en-US" sz="4400" dirty="0">
              <a:latin typeface="+mn-lt"/>
            </a:endParaRPr>
          </a:p>
          <a:p>
            <a:r>
              <a:rPr lang="en-US" sz="4400" dirty="0" smtClean="0">
                <a:latin typeface="+mn-lt"/>
              </a:rPr>
              <a:t>			Maybe then they’ll fix it…. </a:t>
            </a:r>
          </a:p>
          <a:p>
            <a:r>
              <a:rPr lang="en-US" sz="4400" dirty="0">
                <a:latin typeface="+mn-lt"/>
              </a:rPr>
              <a:t> </a:t>
            </a:r>
            <a:r>
              <a:rPr lang="en-US" sz="4400" dirty="0" smtClean="0">
                <a:latin typeface="+mn-lt"/>
              </a:rPr>
              <a:t>                    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99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63" y="580138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power of social media is that you can be a dick and people don’t know your home address and phone number…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4602" y="3336877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…Or is there a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70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22423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Finding and Collecting Seed Data from Public Sources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91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Public Data as I Define it ….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that is made public by either Local, State, or Federal Governments. </a:t>
            </a:r>
          </a:p>
          <a:p>
            <a:r>
              <a:rPr lang="en-US" sz="3600" dirty="0" smtClean="0"/>
              <a:t>Data that can be collected from social media such as Facebook, LinkedIn, Twitter.</a:t>
            </a:r>
          </a:p>
          <a:p>
            <a:r>
              <a:rPr lang="en-US" sz="3600" dirty="0" smtClean="0"/>
              <a:t>Data that can be returned from API’s like Pipl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6702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+mn-lt"/>
              </a:rPr>
              <a:t>$&gt;WhoAmI</a:t>
            </a:r>
            <a:r>
              <a:rPr lang="en-US" dirty="0" smtClean="0">
                <a:latin typeface="+mn-lt"/>
              </a:rPr>
              <a:t>	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 do cyber and codes…. Hit me up on twitter if you want to know more</a:t>
            </a:r>
          </a:p>
          <a:p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Twitter Profile</a:t>
            </a:r>
          </a:p>
          <a:p>
            <a:pPr marL="457200" lvl="1" indent="0">
              <a:buNone/>
            </a:pPr>
            <a:r>
              <a:rPr lang="en-US" sz="3200" dirty="0" smtClean="0"/>
              <a:t>@DotNetRussell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 smtClean="0"/>
              <a:t> Blog</a:t>
            </a:r>
            <a:endParaRPr lang="en-US" sz="3600" dirty="0"/>
          </a:p>
          <a:p>
            <a:pPr marL="457200" lvl="1" indent="0">
              <a:buNone/>
            </a:pPr>
            <a:r>
              <a:rPr lang="en-US" sz="3200" dirty="0" smtClean="0"/>
              <a:t>https://www.DotNetRussell.com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5265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Governmental Data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716" y="1021948"/>
            <a:ext cx="11987284" cy="3551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>
                <a:solidFill>
                  <a:srgbClr val="00B0F0"/>
                </a:solidFill>
              </a:rPr>
              <a:t>Voter Database </a:t>
            </a:r>
            <a:r>
              <a:rPr lang="en-US" sz="2900" dirty="0" smtClean="0"/>
              <a:t>- Full Name, DOB, Current Address, Party Affiliation, (99 Columns of Data)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rgbClr val="00B0F0"/>
                </a:solidFill>
              </a:rPr>
              <a:t>Property Records </a:t>
            </a:r>
            <a:r>
              <a:rPr lang="en-US" sz="2900" dirty="0" smtClean="0"/>
              <a:t>- Full Name of owners, Current Address, Property Sale Price, Tax information, Property Layout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rgbClr val="00B0F0"/>
                </a:solidFill>
              </a:rPr>
              <a:t>Traffic Violations </a:t>
            </a:r>
            <a:r>
              <a:rPr lang="en-US" sz="2900" dirty="0" smtClean="0"/>
              <a:t>-</a:t>
            </a:r>
            <a:r>
              <a:rPr lang="en-US" sz="2900" dirty="0"/>
              <a:t> </a:t>
            </a:r>
            <a:r>
              <a:rPr lang="en-US" sz="2900" dirty="0" smtClean="0"/>
              <a:t>Full Name, DOB, Current Address, Offenses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rgbClr val="00B0F0"/>
                </a:solidFill>
              </a:rPr>
              <a:t>Pet Registration </a:t>
            </a:r>
            <a:r>
              <a:rPr lang="en-US" sz="2900" dirty="0" smtClean="0"/>
              <a:t>- Name and address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rgbClr val="00B0F0"/>
                </a:solidFill>
              </a:rPr>
              <a:t>Car Registration? </a:t>
            </a:r>
            <a:endParaRPr lang="en-US" sz="2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35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7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4"/>
            <a:ext cx="12395200" cy="78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2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Traffic Violations</a:t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>From 1-Jan-2017 to 22-July-2017 (24,890 results)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640" y="2191658"/>
            <a:ext cx="12304640" cy="38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1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365125"/>
            <a:ext cx="117062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33" y="0"/>
            <a:ext cx="11378702" cy="72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6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The Data I didn’t Use and Why	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Property </a:t>
            </a:r>
            <a:r>
              <a:rPr lang="en-US" sz="3600" dirty="0" smtClean="0"/>
              <a:t>Records</a:t>
            </a:r>
            <a:endParaRPr lang="en-US" sz="3600" dirty="0"/>
          </a:p>
          <a:p>
            <a:r>
              <a:rPr lang="en-US" sz="3600" dirty="0"/>
              <a:t>Traffic Violations</a:t>
            </a:r>
          </a:p>
          <a:p>
            <a:r>
              <a:rPr lang="en-US" sz="3600" dirty="0"/>
              <a:t>Pet Registration</a:t>
            </a: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Simple, there was a different site for every county and I didn’t want to script every site individually. Download of the database wasn’t possible but there is a TON of valuable info there.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454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4" y="5011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Public Data Winner!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086" y="10563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Ohio Voter Registration Database </a:t>
            </a: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947159"/>
            <a:ext cx="9525453" cy="6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3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858611"/>
            <a:ext cx="10515600" cy="1325563"/>
          </a:xfrm>
        </p:spPr>
        <p:txBody>
          <a:bodyPr/>
          <a:lstStyle/>
          <a:p>
            <a:r>
              <a:rPr lang="en-US" dirty="0" smtClean="0"/>
              <a:t>They even let you download the whole state…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799443"/>
            <a:ext cx="117824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9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Some things it includes….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4" y="1404255"/>
            <a:ext cx="2605541" cy="5558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11" y="2292787"/>
            <a:ext cx="2647950" cy="3781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687" y="1936070"/>
            <a:ext cx="27146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9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Things we’ll cover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How and why this project was started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What is public data and where can you find 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Scraping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Linking public data to scraped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Who cares?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How would I fix 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$$ New Tool Demo $$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8350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4422" y="157347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Now that we have our seed data, let’s get personal…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43" y="3853543"/>
            <a:ext cx="3004457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7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Sources of Personal Information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4717" y="2066610"/>
            <a:ext cx="11891749" cy="5247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Facebook</a:t>
            </a:r>
            <a:r>
              <a:rPr lang="en-US" sz="3600" dirty="0" smtClean="0"/>
              <a:t> - Interests, Current City/State, Original City/State, Relationships, Degree, Schools attended, Jobs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Twitter</a:t>
            </a:r>
            <a:r>
              <a:rPr lang="en-US" sz="3600" dirty="0" smtClean="0"/>
              <a:t> - Current thoughts?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LinkedIn</a:t>
            </a:r>
            <a:r>
              <a:rPr lang="en-US" sz="3600" dirty="0" smtClean="0"/>
              <a:t> - Job experience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Pipl API </a:t>
            </a:r>
            <a:r>
              <a:rPr lang="en-US" sz="3600" dirty="0" smtClean="0"/>
              <a:t>- Everything….. No seriously… Everything….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Instagram</a:t>
            </a:r>
            <a:r>
              <a:rPr lang="en-US" sz="3600" dirty="0" smtClean="0"/>
              <a:t> - Shitty selfies 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72" y="0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86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8" y="151175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Scraping Facebook 101 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4548868"/>
            <a:ext cx="5314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6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Things to know about Facebook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21" y="967356"/>
            <a:ext cx="12446758" cy="4486275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They don’t like you scraping their data.</a:t>
            </a:r>
          </a:p>
          <a:p>
            <a:endParaRPr lang="en-US" sz="3600" dirty="0" smtClean="0"/>
          </a:p>
          <a:p>
            <a:r>
              <a:rPr lang="en-US" sz="3600" dirty="0" smtClean="0"/>
              <a:t>Their data comes back in ajax layers which makes it difficult to identify when the data you want is really on the page.</a:t>
            </a:r>
          </a:p>
          <a:p>
            <a:endParaRPr lang="en-US" sz="3600" dirty="0" smtClean="0"/>
          </a:p>
          <a:p>
            <a:r>
              <a:rPr lang="en-US" sz="3600" dirty="0" smtClean="0"/>
              <a:t>Facebook elements can be scraped by focusing on automation strings</a:t>
            </a:r>
          </a:p>
          <a:p>
            <a:endParaRPr lang="en-US" sz="3600" dirty="0" smtClean="0"/>
          </a:p>
          <a:p>
            <a:r>
              <a:rPr lang="en-US" sz="3600" dirty="0" smtClean="0"/>
              <a:t>Multi-pass scraping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5940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Facebook URL to note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207" y="1473958"/>
            <a:ext cx="9689910" cy="481218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Allows you to query </a:t>
            </a:r>
            <a:r>
              <a:rPr lang="en-US" sz="3600" dirty="0" smtClean="0"/>
              <a:t>Facebook </a:t>
            </a:r>
            <a:r>
              <a:rPr lang="en-US" sz="3600" dirty="0"/>
              <a:t>for people (authenticated and unauthenticated) seemingly endlessly without rate limits. 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https</a:t>
            </a:r>
            <a:r>
              <a:rPr lang="en-US" sz="3600" dirty="0">
                <a:solidFill>
                  <a:srgbClr val="00B0F0"/>
                </a:solidFill>
              </a:rPr>
              <a:t>://www.facebook.com/search/people/?q</a:t>
            </a:r>
            <a:r>
              <a:rPr lang="en-US" sz="3600" dirty="0" smtClean="0">
                <a:solidFill>
                  <a:srgbClr val="00B0F0"/>
                </a:solidFill>
              </a:rPr>
              <a:t>=</a:t>
            </a:r>
          </a:p>
          <a:p>
            <a:pPr marL="457200" lvl="1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Example Query:</a:t>
            </a:r>
            <a:endParaRPr lang="en-US" sz="3600" dirty="0"/>
          </a:p>
          <a:p>
            <a:pPr marL="457200" lvl="1" indent="0">
              <a:buNone/>
            </a:pPr>
            <a:r>
              <a:rPr lang="en-US" sz="3600" dirty="0">
                <a:solidFill>
                  <a:srgbClr val="00B0F0"/>
                </a:solidFill>
              </a:rPr>
              <a:t>"https://www.facebook.com/search/people/?</a:t>
            </a:r>
            <a:r>
              <a:rPr lang="en-US" sz="3600" dirty="0" smtClean="0">
                <a:solidFill>
                  <a:srgbClr val="00B0F0"/>
                </a:solidFill>
              </a:rPr>
              <a:t>q=John+Smith+Ohio”</a:t>
            </a:r>
          </a:p>
        </p:txBody>
      </p:sp>
    </p:spTree>
    <p:extLst>
      <p:ext uri="{BB962C8B-B14F-4D97-AF65-F5344CB8AC3E}">
        <p14:creationId xmlns:p14="http://schemas.microsoft.com/office/powerpoint/2010/main" val="1068035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1100" cy="695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245" y="283239"/>
            <a:ext cx="6941024" cy="5912845"/>
          </a:xfrm>
        </p:spPr>
        <p:txBody>
          <a:bodyPr anchor="t"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Results of the query request</a:t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These results contain link to profile page, name, location, profile image.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6531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How do we Scrape Facebook?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38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Tools I tried to Automate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4998"/>
            <a:ext cx="12192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curl | </a:t>
            </a:r>
            <a:r>
              <a:rPr lang="en-US" sz="3600" dirty="0">
                <a:solidFill>
                  <a:srgbClr val="00B0F0"/>
                </a:solidFill>
              </a:rPr>
              <a:t>w</a:t>
            </a:r>
            <a:r>
              <a:rPr lang="en-US" sz="3600" dirty="0" smtClean="0">
                <a:solidFill>
                  <a:srgbClr val="00B0F0"/>
                </a:solidFill>
              </a:rPr>
              <a:t>get  | Lynx</a:t>
            </a:r>
            <a:r>
              <a:rPr lang="en-US" sz="3600" dirty="0" smtClean="0"/>
              <a:t> – Couldn’t get it to execute embedded ajax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WPF WebBrowser </a:t>
            </a:r>
            <a:r>
              <a:rPr lang="en-US" sz="3600" dirty="0"/>
              <a:t>– </a:t>
            </a:r>
            <a:r>
              <a:rPr lang="en-US" sz="3600" dirty="0" smtClean="0"/>
              <a:t>Function calls are limited compared to WinForms browser</a:t>
            </a:r>
          </a:p>
          <a:p>
            <a:pPr marL="457200" lvl="1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WinForms Browser </a:t>
            </a:r>
            <a:r>
              <a:rPr lang="en-US" sz="3600" dirty="0"/>
              <a:t>– </a:t>
            </a:r>
            <a:r>
              <a:rPr lang="en-US" sz="3600" dirty="0" smtClean="0"/>
              <a:t>Has a Memory leak built </a:t>
            </a:r>
            <a:r>
              <a:rPr lang="en-US" sz="4000" dirty="0" smtClean="0"/>
              <a:t>into the browser’s history cache</a:t>
            </a:r>
          </a:p>
        </p:txBody>
      </p:sp>
    </p:spTree>
    <p:extLst>
      <p:ext uri="{BB962C8B-B14F-4D97-AF65-F5344CB8AC3E}">
        <p14:creationId xmlns:p14="http://schemas.microsoft.com/office/powerpoint/2010/main" val="49725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Testing your Regexes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21" y="1325563"/>
            <a:ext cx="8323998" cy="473520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Regex101.com (for testing)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87" y="2270888"/>
            <a:ext cx="10279772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75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15" y="1682134"/>
            <a:ext cx="11335603" cy="5175866"/>
          </a:xfrm>
        </p:spPr>
        <p:txBody>
          <a:bodyPr anchor="t">
            <a:normAutofit/>
          </a:bodyPr>
          <a:lstStyle/>
          <a:p>
            <a:r>
              <a:rPr lang="en-US" dirty="0"/>
              <a:t>C# WinForms Browser that pulls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(</a:t>
            </a:r>
            <a:r>
              <a:rPr lang="en-US" sz="4000" dirty="0"/>
              <a:t>not as dumb as it sounds) </a:t>
            </a:r>
            <a:br>
              <a:rPr lang="en-US" sz="4000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WinForms Browser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-&gt; Takes URL CMD Line Arg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-&gt; Returns HTML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88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DISCLAIMER: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We will be looking at sensitive data. These people are innocent and don’t deserve to be harassed. 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PLEASE BE RESPECTFUL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I don’t condone the illegal use of any of this material and or research.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7127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06" y="2384993"/>
            <a:ext cx="10515600" cy="1325563"/>
          </a:xfrm>
        </p:spPr>
        <p:txBody>
          <a:bodyPr/>
          <a:lstStyle/>
          <a:p>
            <a:r>
              <a:rPr lang="en-US" dirty="0" smtClean="0"/>
              <a:t>It’s not that bad…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76" y="3342565"/>
            <a:ext cx="6255224" cy="35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8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856" y="-551543"/>
            <a:ext cx="9637486" cy="415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13" y="3227073"/>
            <a:ext cx="10753725" cy="36957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75965" y="4124657"/>
            <a:ext cx="1178978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05943"/>
            <a:ext cx="4213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you are running searches for people. The page will load an element with the ID </a:t>
            </a:r>
            <a:r>
              <a:rPr lang="en-US" sz="2800" dirty="0" smtClean="0">
                <a:solidFill>
                  <a:srgbClr val="00B0F0"/>
                </a:solidFill>
              </a:rPr>
              <a:t>BrowseResultsContainer </a:t>
            </a:r>
            <a:r>
              <a:rPr lang="en-US" sz="2800" dirty="0" smtClean="0"/>
              <a:t>when ready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7719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023" y="-27296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 can Regex and so Can you!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73" y="3729962"/>
            <a:ext cx="5938127" cy="32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1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Regex allows you to Scrape the Planet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regex we can reach into complex website source and abstract data that we can use for analysis </a:t>
            </a:r>
          </a:p>
          <a:p>
            <a:r>
              <a:rPr lang="en-US" dirty="0" smtClean="0"/>
              <a:t>I’m not a pro, I use one regex format over and over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(Positive Look </a:t>
            </a:r>
            <a:r>
              <a:rPr lang="en-US" dirty="0"/>
              <a:t>B</a:t>
            </a:r>
            <a:r>
              <a:rPr lang="en-US" dirty="0" smtClean="0"/>
              <a:t>ehind) </a:t>
            </a:r>
          </a:p>
          <a:p>
            <a:pPr marL="0" indent="0">
              <a:buNone/>
            </a:pPr>
            <a:r>
              <a:rPr lang="en-US" dirty="0" smtClean="0"/>
              <a:t>Match zero to unlimited, with as few matches as possible</a:t>
            </a:r>
          </a:p>
          <a:p>
            <a:pPr marL="0" indent="0">
              <a:buNone/>
            </a:pPr>
            <a:r>
              <a:rPr lang="en-US" dirty="0" smtClean="0"/>
              <a:t>(Positive Look Ahead)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09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Breaking the Regex </a:t>
            </a:r>
            <a:r>
              <a:rPr lang="en-US" dirty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rgbClr val="00B0F0"/>
                </a:solidFill>
              </a:rPr>
              <a:t>own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60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Positive Look Behind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72218" y="17710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(?&lt;=</a:t>
            </a:r>
            <a:r>
              <a:rPr lang="en-US" sz="4400" dirty="0" smtClean="0"/>
              <a:t>YOURTEXT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17" y="3287032"/>
            <a:ext cx="12233217" cy="35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5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Match between zero and unlimited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717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.*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062"/>
            <a:ext cx="12351480" cy="48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1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Match between zero and unlimited as few times as possible (lazy)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171" y="16982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.*?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9589"/>
            <a:ext cx="12192000" cy="39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05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47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Positive Look Ahead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215" y="13480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smtClean="0"/>
              <a:t>(?=YOURTEXT)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798"/>
            <a:ext cx="12192000" cy="53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36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2170" y="2813843"/>
            <a:ext cx="6599830" cy="1325563"/>
          </a:xfrm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So how do we get the profile URLs?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11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3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On that note….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If the government is going to publish it then it’s fair game for my presentation. </a:t>
            </a:r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If I redact information then it doesn’t have the intended impact and this is a huge waste of time. </a:t>
            </a:r>
          </a:p>
          <a:p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-- </a:t>
            </a:r>
            <a:r>
              <a:rPr lang="en-US" sz="3600" b="1" dirty="0" smtClean="0">
                <a:solidFill>
                  <a:srgbClr val="FF0000"/>
                </a:solidFill>
              </a:rPr>
              <a:t>I WANT TO MAKE SOMEONE ANGRY</a:t>
            </a:r>
            <a:r>
              <a:rPr lang="en-US" sz="3600" dirty="0" smtClean="0"/>
              <a:t> --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7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Extracting the usernames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99" y="1325563"/>
            <a:ext cx="10124901" cy="55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5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How do we get the profile page info?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6850"/>
            <a:ext cx="8610600" cy="539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8" y="2996606"/>
            <a:ext cx="5162442" cy="1575393"/>
          </a:xfrm>
          <a:prstGeom prst="rect">
            <a:avLst/>
          </a:prstGeom>
          <a:ln w="190500" cap="sq">
            <a:solidFill>
              <a:srgbClr val="00B0F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86758" y="4571999"/>
            <a:ext cx="3584741" cy="1282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49200" y="4571999"/>
            <a:ext cx="564997" cy="50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78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0" y="2849017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Chunk it up….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Use multi-pass regex scraping to easily get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83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37612" y="163773"/>
            <a:ext cx="52543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F0"/>
                </a:solidFill>
              </a:rPr>
              <a:t>First Pass</a:t>
            </a:r>
          </a:p>
          <a:p>
            <a:endParaRPr lang="en-US" sz="2800" b="1" dirty="0"/>
          </a:p>
          <a:p>
            <a:r>
              <a:rPr lang="en-US" sz="2800" b="1" dirty="0" smtClean="0">
                <a:solidFill>
                  <a:srgbClr val="00B0F0"/>
                </a:solidFill>
              </a:rPr>
              <a:t>REGEX:</a:t>
            </a:r>
          </a:p>
          <a:p>
            <a:r>
              <a:rPr lang="en-US" sz="2000" dirty="0" smtClean="0"/>
              <a:t>(?&lt;=data-profile-intro-card="1"&gt;).*?(?=&lt;\/div&gt;)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800" b="1" dirty="0" smtClean="0">
                <a:solidFill>
                  <a:srgbClr val="00B0F0"/>
                </a:solidFill>
              </a:rPr>
              <a:t>PAGE SCRAPED:</a:t>
            </a:r>
          </a:p>
          <a:p>
            <a:r>
              <a:rPr lang="en-US" sz="2000" dirty="0" smtClean="0"/>
              <a:t>The user’s profile page (Either authenticated or unauthenticated) </a:t>
            </a:r>
          </a:p>
          <a:p>
            <a:endParaRPr lang="en-US" sz="2000" dirty="0"/>
          </a:p>
          <a:p>
            <a:endParaRPr lang="en-US" sz="2800" dirty="0"/>
          </a:p>
          <a:p>
            <a:r>
              <a:rPr lang="en-US" sz="2800" b="1" dirty="0" smtClean="0">
                <a:solidFill>
                  <a:srgbClr val="00B0F0"/>
                </a:solidFill>
              </a:rPr>
              <a:t>RESULT:</a:t>
            </a:r>
          </a:p>
          <a:p>
            <a:r>
              <a:rPr lang="en-US" sz="2000" dirty="0" smtClean="0"/>
              <a:t>In this instance it matches 5 blocks of information that we can cache and send out for further processing.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3225" cy="7324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80430" y="1201003"/>
            <a:ext cx="2538483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7421" y="3193576"/>
            <a:ext cx="1994847" cy="220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7421" y="4806286"/>
            <a:ext cx="1994847" cy="202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12191" y="6389426"/>
            <a:ext cx="2538483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9254" y="520889"/>
            <a:ext cx="2427027" cy="229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12191" y="464024"/>
            <a:ext cx="600502" cy="31389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49671" y="2579426"/>
            <a:ext cx="573207" cy="23201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49671" y="4162567"/>
            <a:ext cx="573207" cy="27295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6047" y="5977720"/>
            <a:ext cx="573207" cy="2913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85664" y="6974006"/>
            <a:ext cx="434455" cy="24565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8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3225" cy="7324725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>
            <a:off x="4722125" y="4312691"/>
            <a:ext cx="2743200" cy="0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6093725" y="5952697"/>
            <a:ext cx="2743200" cy="0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4847229" y="2718178"/>
            <a:ext cx="2743200" cy="0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90429" y="2533512"/>
            <a:ext cx="484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Marlinton Local School High School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65325" y="4128025"/>
            <a:ext cx="484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ECOT (Electronic Classroom of Tomorrow)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36925" y="5768031"/>
            <a:ext cx="484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Alliance Ohio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3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Second Pass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77" y="2100242"/>
            <a:ext cx="10786423" cy="47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Third Pass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85" y="2439246"/>
            <a:ext cx="10653215" cy="44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4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338" y="1951630"/>
            <a:ext cx="10515600" cy="315099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Now we have our seed data and our personal information. 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				Let’s tie it together!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375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Gluing it All Together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08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At this point we have…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result from the Voter DB</a:t>
            </a:r>
          </a:p>
          <a:p>
            <a:r>
              <a:rPr lang="en-US" sz="3600" dirty="0" smtClean="0"/>
              <a:t>A series of Facebook Profiles that might match our voter DB record</a:t>
            </a:r>
          </a:p>
          <a:p>
            <a:r>
              <a:rPr lang="en-US" sz="3600" dirty="0" smtClean="0"/>
              <a:t>Our </a:t>
            </a:r>
            <a:r>
              <a:rPr lang="en-US" sz="3600" dirty="0"/>
              <a:t>F</a:t>
            </a:r>
            <a:r>
              <a:rPr lang="en-US" sz="3600" dirty="0" smtClean="0"/>
              <a:t>acebook profiles are parsed apart and ready for analysis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9929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5182" y="2023637"/>
            <a:ext cx="10515600" cy="285273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Also, I spoke to an </a:t>
            </a:r>
            <a:r>
              <a:rPr lang="en-US" dirty="0" smtClean="0"/>
              <a:t>attorney. </a:t>
            </a:r>
            <a:r>
              <a:rPr lang="en-US" dirty="0"/>
              <a:t>Don’t sue me bro…</a:t>
            </a:r>
          </a:p>
        </p:txBody>
      </p:sp>
    </p:spTree>
    <p:extLst>
      <p:ext uri="{BB962C8B-B14F-4D97-AF65-F5344CB8AC3E}">
        <p14:creationId xmlns:p14="http://schemas.microsoft.com/office/powerpoint/2010/main" val="714786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Our Voter DB Record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9367" y="2574506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 queried for 18 year olds in Lakewood Ohio and picked a random person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67" y="5153736"/>
            <a:ext cx="6248968" cy="17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9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Now we query </a:t>
            </a:r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 smtClean="0">
                <a:solidFill>
                  <a:srgbClr val="00B0F0"/>
                </a:solidFill>
              </a:rPr>
              <a:t>acebook for our target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607" y="1197828"/>
            <a:ext cx="90211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https://www.facebook.com/search/people/?</a:t>
            </a:r>
            <a:r>
              <a:rPr lang="en-US" sz="3600" dirty="0" smtClean="0"/>
              <a:t>q=Samantha+Adkins+Ohio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610"/>
            <a:ext cx="12252385" cy="44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98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8" y="2275812"/>
            <a:ext cx="11021704" cy="3074110"/>
          </a:xfrm>
        </p:spPr>
        <p:txBody>
          <a:bodyPr>
            <a:normAutofit/>
          </a:bodyPr>
          <a:lstStyle/>
          <a:p>
            <a:r>
              <a:rPr lang="en-US" dirty="0" smtClean="0"/>
              <a:t>Now that we have the user profile URLs we can scrape each for it’s details and compare it to what we know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Building Confidence Scores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73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647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Comparison Engine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029" y="84298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In order to figure out what profile is the target’s, we build confidence scores.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>
                <a:solidFill>
                  <a:srgbClr val="00B0F0"/>
                </a:solidFill>
              </a:rPr>
              <a:t>Name (total of .3 points)</a:t>
            </a:r>
          </a:p>
          <a:p>
            <a:pPr lvl="1"/>
            <a:r>
              <a:rPr lang="en-US" sz="3600" dirty="0" smtClean="0"/>
              <a:t>First Name 			+.15 points</a:t>
            </a:r>
          </a:p>
          <a:p>
            <a:pPr lvl="1"/>
            <a:r>
              <a:rPr lang="en-US" sz="3600" dirty="0" smtClean="0"/>
              <a:t>Last Name 				+.15 points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City and State</a:t>
            </a:r>
          </a:p>
          <a:p>
            <a:pPr lvl="1"/>
            <a:r>
              <a:rPr lang="en-US" sz="3600" dirty="0" smtClean="0"/>
              <a:t>City and State found 		+.7 points</a:t>
            </a:r>
          </a:p>
          <a:p>
            <a:pPr lvl="1"/>
            <a:r>
              <a:rPr lang="en-US" sz="3600" dirty="0" smtClean="0"/>
              <a:t>Just state found 		+.1 points</a:t>
            </a:r>
          </a:p>
          <a:p>
            <a:pPr lvl="1"/>
            <a:r>
              <a:rPr lang="en-US" sz="3600" dirty="0" smtClean="0"/>
              <a:t>Just city found 			+.4 points</a:t>
            </a:r>
          </a:p>
        </p:txBody>
      </p:sp>
    </p:spTree>
    <p:extLst>
      <p:ext uri="{BB962C8B-B14F-4D97-AF65-F5344CB8AC3E}">
        <p14:creationId xmlns:p14="http://schemas.microsoft.com/office/powerpoint/2010/main" val="4049273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57633" cy="19276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Profile URLs with scores next to them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888" y="2197289"/>
            <a:ext cx="3798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Top scoring profile is a 1.02 ! </a:t>
            </a:r>
          </a:p>
          <a:p>
            <a:endParaRPr lang="en-US" sz="3600" dirty="0"/>
          </a:p>
          <a:p>
            <a:r>
              <a:rPr lang="en-US" sz="3600" dirty="0" smtClean="0"/>
              <a:t>The next closest  is .43 so the top one is likely our target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82" y="0"/>
            <a:ext cx="5786650" cy="703931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494947" y="559558"/>
            <a:ext cx="3516289" cy="18970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88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95"/>
            <a:ext cx="6176749" cy="258279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Navigating to the page confirms that we found the </a:t>
            </a:r>
            <a:r>
              <a:rPr lang="en-US" sz="3600" dirty="0"/>
              <a:t>F</a:t>
            </a:r>
            <a:r>
              <a:rPr lang="en-US" sz="3600" dirty="0" smtClean="0"/>
              <a:t>acebook profile of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749" y="388961"/>
            <a:ext cx="6423906" cy="6469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069" y="2511188"/>
            <a:ext cx="5459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 A Young Woman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 Named Samantha Adkins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 From Lakewood Ohio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5152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50257" y="914401"/>
            <a:ext cx="64417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 this point we now have Samantha’s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Full legal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Home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Date of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Photo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Relationship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Other Personal information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546" y="286603"/>
            <a:ext cx="37121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What do we know?</a:t>
            </a:r>
            <a:endParaRPr lang="en-US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66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14" y="2999142"/>
            <a:ext cx="10515600" cy="1325563"/>
          </a:xfrm>
        </p:spPr>
        <p:txBody>
          <a:bodyPr/>
          <a:lstStyle/>
          <a:p>
            <a:r>
              <a:rPr lang="en-US" dirty="0" smtClean="0"/>
              <a:t>We can get more though….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6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06" y="29991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did this in reverse?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2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274" y="1865411"/>
            <a:ext cx="4544704" cy="3617005"/>
          </a:xfrm>
        </p:spPr>
        <p:txBody>
          <a:bodyPr anchor="t">
            <a:noAutofit/>
          </a:bodyPr>
          <a:lstStyle/>
          <a:p>
            <a:r>
              <a:rPr lang="en-US" sz="8000" dirty="0" smtClean="0">
                <a:solidFill>
                  <a:srgbClr val="00B0F0"/>
                </a:solidFill>
              </a:rPr>
              <a:t>Why </a:t>
            </a:r>
            <a:br>
              <a:rPr lang="en-US" sz="8000" dirty="0" smtClean="0">
                <a:solidFill>
                  <a:srgbClr val="00B0F0"/>
                </a:solidFill>
              </a:rPr>
            </a:br>
            <a:r>
              <a:rPr lang="en-US" sz="8000" dirty="0" smtClean="0">
                <a:solidFill>
                  <a:srgbClr val="00B0F0"/>
                </a:solidFill>
              </a:rPr>
              <a:t>this project?</a:t>
            </a:r>
            <a:endParaRPr lang="en-US" sz="8000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7" y="-151823"/>
            <a:ext cx="5954973" cy="76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9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508" y="1361412"/>
            <a:ext cx="10515600" cy="413863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Instead of starting with the Voter DB, what if we used Facebook to search for specific targets and then resolved their home address and more?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5746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007" y="1201002"/>
            <a:ext cx="7328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What if we searched for people that worked for….</a:t>
            </a:r>
          </a:p>
          <a:p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USPS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Cleveland Police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Cleveland Fire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Perry Nuclear Power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Ohio National Guard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7169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547" y="2985496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00B0F0"/>
                </a:solidFill>
              </a:rPr>
              <a:t>Live Demo of Alohomora </a:t>
            </a:r>
            <a:endParaRPr lang="en-US" sz="6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79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8077" y="549679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Who Cares?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34" y="3911963"/>
            <a:ext cx="5302866" cy="29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26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Who cares about this data?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Critical infrastructure is a target of foreign agents</a:t>
            </a:r>
          </a:p>
          <a:p>
            <a:endParaRPr lang="en-US" sz="3600" dirty="0" smtClean="0"/>
          </a:p>
          <a:p>
            <a:r>
              <a:rPr lang="en-US" sz="3600" dirty="0" smtClean="0"/>
              <a:t>Police are a target of local criminals</a:t>
            </a:r>
          </a:p>
          <a:p>
            <a:endParaRPr lang="en-US" sz="3600" dirty="0" smtClean="0"/>
          </a:p>
          <a:p>
            <a:r>
              <a:rPr lang="en-US" sz="3600" dirty="0" smtClean="0"/>
              <a:t>Young people are targets of predators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0060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Going Nuclear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Nuclear Power Plants have been in the news recently as phishing targets for hackers. </a:t>
            </a:r>
          </a:p>
          <a:p>
            <a:endParaRPr lang="en-US" sz="3600" dirty="0"/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In our example we acquired a lot of information on a nuclear plant worker.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7598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What Would I Do About it?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5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Summary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You can’t opt out of the internet </a:t>
            </a:r>
          </a:p>
          <a:p>
            <a:r>
              <a:rPr lang="en-US" sz="3600" dirty="0" smtClean="0"/>
              <a:t>Voting, getting tickets, and owning a dog shouldn’t be opting into big data marketing. </a:t>
            </a:r>
          </a:p>
          <a:p>
            <a:r>
              <a:rPr lang="en-US" sz="3600" dirty="0" smtClean="0"/>
              <a:t>Laws need to catch up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643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Contact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45" y="1061349"/>
            <a:ext cx="10958015" cy="43513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Twitter</a:t>
            </a:r>
            <a:r>
              <a:rPr lang="en-US" sz="3600" dirty="0" smtClean="0"/>
              <a:t>:	@DotNetRussell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Blog</a:t>
            </a:r>
            <a:r>
              <a:rPr lang="en-US" sz="3600" dirty="0" smtClean="0"/>
              <a:t>:	DotNetRussell.com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GitHub</a:t>
            </a:r>
            <a:r>
              <a:rPr lang="en-US" sz="3600" dirty="0" smtClean="0"/>
              <a:t>:	github.com/DotNetRussell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 smtClean="0">
                <a:solidFill>
                  <a:srgbClr val="00B0F0"/>
                </a:solidFill>
              </a:rPr>
              <a:t>Alohomora Code</a:t>
            </a:r>
            <a:r>
              <a:rPr lang="en-US" sz="3600" dirty="0" smtClean="0"/>
              <a:t> is on my </a:t>
            </a:r>
            <a:r>
              <a:rPr lang="en-US" sz="3600" dirty="0" smtClean="0">
                <a:solidFill>
                  <a:srgbClr val="00B0F0"/>
                </a:solidFill>
              </a:rPr>
              <a:t>Github </a:t>
            </a:r>
            <a:r>
              <a:rPr lang="en-US" sz="3600" dirty="0" smtClean="0"/>
              <a:t>and available for download now along with this slide deck.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Like my work and want to </a:t>
            </a:r>
            <a:r>
              <a:rPr lang="en-US" sz="3600" dirty="0" smtClean="0">
                <a:solidFill>
                  <a:srgbClr val="00B0F0"/>
                </a:solidFill>
              </a:rPr>
              <a:t>donate</a:t>
            </a:r>
            <a:r>
              <a:rPr lang="en-US" sz="3600" dirty="0" smtClean="0"/>
              <a:t> some </a:t>
            </a:r>
            <a:r>
              <a:rPr lang="en-US" sz="3600" dirty="0" smtClean="0">
                <a:solidFill>
                  <a:srgbClr val="00B0F0"/>
                </a:solidFill>
              </a:rPr>
              <a:t>Satoshis</a:t>
            </a:r>
            <a:r>
              <a:rPr lang="en-US" sz="3600" dirty="0" smtClean="0"/>
              <a:t>? </a:t>
            </a:r>
          </a:p>
          <a:p>
            <a:pPr marL="0" indent="0">
              <a:buNone/>
            </a:pPr>
            <a:r>
              <a:rPr lang="en-US" sz="3600" dirty="0" smtClean="0"/>
              <a:t>	https</a:t>
            </a:r>
            <a:r>
              <a:rPr lang="en-US" sz="3600" dirty="0"/>
              <a:t>://www.dotnetrussell.com/index.php/donate/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7293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Why this project?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2686" y="10853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 want to keep a public profile as a living resume for work opportunities. 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However doing that is a challenge because…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0" y="3473568"/>
            <a:ext cx="7011308" cy="3926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947" y="3734416"/>
            <a:ext cx="22655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I don’t want my data raided… </a:t>
            </a:r>
          </a:p>
          <a:p>
            <a:endParaRPr lang="en-US" sz="9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0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9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Take the challenge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68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As a OIF vet I prefer to take challenges head 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14" y="3366951"/>
            <a:ext cx="7757886" cy="34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7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2163</TotalTime>
  <Words>1473</Words>
  <Application>Microsoft Office PowerPoint</Application>
  <PresentationFormat>Widescreen</PresentationFormat>
  <Paragraphs>275</Paragraphs>
  <Slides>78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Building Google               for  Criminal Enterprises</vt:lpstr>
      <vt:lpstr>$&gt;WhoAmI </vt:lpstr>
      <vt:lpstr>Things we’ll cover</vt:lpstr>
      <vt:lpstr>DISCLAIMER:</vt:lpstr>
      <vt:lpstr>On that note….</vt:lpstr>
      <vt:lpstr> Also, I spoke to an attorney. Don’t sue me bro…</vt:lpstr>
      <vt:lpstr>Why  this project?</vt:lpstr>
      <vt:lpstr>Why this project?</vt:lpstr>
      <vt:lpstr>Take the challenge</vt:lpstr>
      <vt:lpstr>How do we start becoming private?</vt:lpstr>
      <vt:lpstr>I opted out…..</vt:lpstr>
      <vt:lpstr>And opted out….</vt:lpstr>
      <vt:lpstr>And opted out more….</vt:lpstr>
      <vt:lpstr>And more….</vt:lpstr>
      <vt:lpstr>Unfortunately 6 months later I’m still getting emails for dick pills</vt:lpstr>
      <vt:lpstr>Maybe I need a different approach…</vt:lpstr>
      <vt:lpstr>The power of social media is that you can be a dick and people don’t know your home address and phone number…</vt:lpstr>
      <vt:lpstr>Finding and Collecting Seed Data from Public Sources</vt:lpstr>
      <vt:lpstr>Public Data as I Define it ….</vt:lpstr>
      <vt:lpstr>Governmental Data</vt:lpstr>
      <vt:lpstr>PowerPoint Presentation</vt:lpstr>
      <vt:lpstr>PowerPoint Presentation</vt:lpstr>
      <vt:lpstr>Traffic Violations From 1-Jan-2017 to 22-July-2017 (24,890 results)</vt:lpstr>
      <vt:lpstr>PowerPoint Presentation</vt:lpstr>
      <vt:lpstr>PowerPoint Presentation</vt:lpstr>
      <vt:lpstr>The Data I didn’t Use and Why </vt:lpstr>
      <vt:lpstr>Public Data Winner!</vt:lpstr>
      <vt:lpstr>They even let you download the whole state…</vt:lpstr>
      <vt:lpstr>Some things it includes….</vt:lpstr>
      <vt:lpstr>Now that we have our seed data, let’s get personal…</vt:lpstr>
      <vt:lpstr>Sources of Personal Information</vt:lpstr>
      <vt:lpstr>Scraping Facebook 101 </vt:lpstr>
      <vt:lpstr>Things to know about Facebook</vt:lpstr>
      <vt:lpstr>Facebook URL to note</vt:lpstr>
      <vt:lpstr> Results of the query request   These results contain link to profile page, name, location, profile image.</vt:lpstr>
      <vt:lpstr>How do we Scrape Facebook?</vt:lpstr>
      <vt:lpstr>Tools I tried to Automate </vt:lpstr>
      <vt:lpstr>Testing your Regexes</vt:lpstr>
      <vt:lpstr>C# WinForms Browser that pulls Source  (not as dumb as it sounds)    WinForms Browser   -&gt; Takes URL CMD Line Arg   -&gt; Returns HTML String</vt:lpstr>
      <vt:lpstr>It’s not that bad…</vt:lpstr>
      <vt:lpstr>PowerPoint Presentation</vt:lpstr>
      <vt:lpstr>I can Regex and so Can you!</vt:lpstr>
      <vt:lpstr>Regex allows you to Scrape the Planet </vt:lpstr>
      <vt:lpstr>Breaking the Regex Down</vt:lpstr>
      <vt:lpstr>Positive Look Behind</vt:lpstr>
      <vt:lpstr>Match between zero and unlimited </vt:lpstr>
      <vt:lpstr>Match between zero and unlimited as few times as possible (lazy)</vt:lpstr>
      <vt:lpstr>Positive Look Ahead</vt:lpstr>
      <vt:lpstr> So how do we get the profile URLs?</vt:lpstr>
      <vt:lpstr>Extracting the usernames </vt:lpstr>
      <vt:lpstr>How do we get the profile page info?</vt:lpstr>
      <vt:lpstr>Chunk it up….   Use multi-pass regex scraping to easily get details </vt:lpstr>
      <vt:lpstr>PowerPoint Presentation</vt:lpstr>
      <vt:lpstr>PowerPoint Presentation</vt:lpstr>
      <vt:lpstr>Second Pass</vt:lpstr>
      <vt:lpstr>Third Pass</vt:lpstr>
      <vt:lpstr>Now we have our seed data and our personal information.       Let’s tie it together!</vt:lpstr>
      <vt:lpstr>Gluing it All Together</vt:lpstr>
      <vt:lpstr>At this point we have…</vt:lpstr>
      <vt:lpstr>Our Voter DB Record</vt:lpstr>
      <vt:lpstr>Now we query Facebook for our target</vt:lpstr>
      <vt:lpstr>Now that we have the user profile URLs we can scrape each for it’s details and compare it to what we know so far</vt:lpstr>
      <vt:lpstr>Building Confidence Scores</vt:lpstr>
      <vt:lpstr>Comparison Engine</vt:lpstr>
      <vt:lpstr>Profile URLs with scores next to them</vt:lpstr>
      <vt:lpstr>Navigating to the page confirms that we found the Facebook profile of  </vt:lpstr>
      <vt:lpstr>PowerPoint Presentation</vt:lpstr>
      <vt:lpstr>We can get more though….</vt:lpstr>
      <vt:lpstr>What if we did this in reverse?</vt:lpstr>
      <vt:lpstr>Instead of starting with the Voter DB, what if we used Facebook to search for specific targets and then resolved their home address and more?</vt:lpstr>
      <vt:lpstr>PowerPoint Presentation</vt:lpstr>
      <vt:lpstr>Live Demo of Alohomora </vt:lpstr>
      <vt:lpstr>Who Cares?</vt:lpstr>
      <vt:lpstr>Who cares about this data?</vt:lpstr>
      <vt:lpstr>Going Nuclear</vt:lpstr>
      <vt:lpstr>What Would I Do About it?</vt:lpstr>
      <vt:lpstr>Summary</vt:lpstr>
      <vt:lpstr>Contact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Google               for  Criminal Enterprises</dc:title>
  <dc:creator>Anthony Russell</dc:creator>
  <cp:lastModifiedBy>Anthony Russell</cp:lastModifiedBy>
  <cp:revision>52</cp:revision>
  <dcterms:created xsi:type="dcterms:W3CDTF">2017-07-22T13:37:31Z</dcterms:created>
  <dcterms:modified xsi:type="dcterms:W3CDTF">2017-07-25T20:54:23Z</dcterms:modified>
</cp:coreProperties>
</file>